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0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304" r:id="rId12"/>
    <p:sldId id="305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2" autoAdjust="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54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DD67D2-452A-4C8B-86D3-6304B55CE40C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1709EA-1F36-4241-8173-8909AD76CC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949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4A2DC5-6635-4D8A-A70F-C64C33072A6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293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4FA3CD-A291-4DF2-94DA-BCF6F4B9D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B82ACF-9067-4DD5-A03B-64A4974E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C1EEFD-9562-487B-85CA-E546CD82E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DB9566-C514-49E8-96F4-745378B96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D037CC-F8CB-43CC-B971-F3DB3B973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4643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B490DA-193D-4904-A250-59AF7EE7A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6803F9C-97BC-4BC6-8EEB-4811F1D44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17057E-FAEC-4EC4-AC0D-8CEB3A46A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3DF575-AF9A-4869-B363-0FCD3A204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510E53-A6A4-4FDA-9D67-718D95C2F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585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E1D2630-57E0-42F7-A267-960EAA1F4B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1442ECB-D908-4DA4-977C-0CEBDC9A19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911AD5-ABAC-4E4D-A467-F41000FFE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494CAE-C7F2-4597-AEAD-F53956BEF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CAF16F-24B0-416F-A33B-C8DC9B42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4954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8BDBAA-88E7-4A50-9DB6-80A01FB60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4E7DC3-8FA1-4C70-A87D-50B32C505A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7EDD34-E835-4E24-8231-C8EFE9841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1CC2A1-57CA-4A54-9941-30854B3C3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3DAA48-2C3C-4C70-93F8-8E0732C90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74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0480FB-7D1E-4728-8D65-181C7EF93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52B341-7FE0-4EB5-8380-D4BE0F9B4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801DD8-86E4-4C08-925A-BFDB56A6B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9502DC-5EB3-4033-BBE7-60987184F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8AACEA-F846-45C2-9077-90A126FBD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971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C237A0-071D-48E3-876D-F1CCD5AB5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C3A3ED-1E28-4B07-826B-83D38C14A9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1BBAF40-B1B3-45F8-AA76-3A346E56EB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0C0A1A-BF5C-4901-99EB-0C020D576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DFC64A8-69C0-4AE6-81AA-36A0A5EE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F11745-52CA-4E12-8685-FC2387023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110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699C74-3592-4EBD-82C0-A74F28621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90AE42-C5A0-499A-9BBF-AA43C2061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AF83E47-89AC-4126-95C0-FD0CE9FAA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5FA9011-C248-43F5-AB37-53B3C85586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C729634-ADD5-4F24-B2C6-F35AB4429B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B7594A5-5BF3-428C-AC0F-E4ADD100E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91A34AF-59DD-4885-964B-1327A0555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AD2784A-D94F-4165-AC3B-350B47227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25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2FA068-3C67-4034-9798-2706AB76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C0F452-4BB9-4558-A16E-C69DC76B5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5A7CFAF-5AE8-4D7B-A489-BCDADD359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69CEFC4-5BF3-404E-9260-DCD5DFAB5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22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E766DD-AC74-4402-A2C7-43BB9281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686F12A-029F-486E-9455-0C2DE3FDC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F0A3FB-EC68-4740-8BAC-FA66B3310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22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37D3E9-3E10-40BF-8140-9E98CB08E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65B8F0-08C6-49B0-B4B5-B32431AD7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4A75B65-A09D-4360-B5DC-A53F4AB6A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F49424-BA72-4948-B533-B7769A4BB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C23FE0-CC2D-4730-8635-568FC568D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8DF62C-FCB5-4112-89DA-93AB4554A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670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9977FB-43C3-43F5-8B1D-37378DE11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458E0B2-430C-4B87-97C7-627EE1F6F4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D93B5B-2561-49DB-AD4F-A2078037B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85FB08-5067-444B-A7BB-DD24409D2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0E4B7D-CF26-418D-86F9-92B72B87C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DC85E62-3656-46B4-91E5-3D86575C9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70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3000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B5BEB7-4756-413B-9F55-A7E8744DA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988508-8F00-4492-9D07-E99E4A5A5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09165C-BAB2-48D2-A19E-D8D0373731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DC1B75-41D2-41EC-9E64-FDB8FD2BF5FE}" type="datetimeFigureOut">
              <a:rPr lang="zh-CN" altLang="en-US" smtClean="0"/>
              <a:t>2021/9/22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29D8DA-850A-4887-8135-96FB750327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3EF2F1-673B-4E53-B0AA-C93FA6536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FE451-F988-47C7-837D-C0D1E417E6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3242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5000" contrast="25000"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3140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1BD6BF-EA6F-4985-8439-31F5E608C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Overdue penalty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88ADB4-1F0A-4B61-B591-F40A150C4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F0000"/>
                </a:solidFill>
              </a:rPr>
              <a:t>-1</a:t>
            </a:r>
            <a:r>
              <a:rPr lang="en-US" altLang="zh-CN" dirty="0"/>
              <a:t> pts for the first day, </a:t>
            </a:r>
            <a:r>
              <a:rPr lang="en-US" altLang="zh-CN" dirty="0">
                <a:solidFill>
                  <a:srgbClr val="FF0000"/>
                </a:solidFill>
              </a:rPr>
              <a:t>-2</a:t>
            </a:r>
            <a:r>
              <a:rPr lang="en-US" altLang="zh-CN" dirty="0"/>
              <a:t> pts for the second and so on</a:t>
            </a:r>
          </a:p>
          <a:p>
            <a:r>
              <a:rPr lang="en-US" altLang="zh-CN" dirty="0"/>
              <a:t>No more than </a:t>
            </a:r>
            <a:r>
              <a:rPr lang="en-US" altLang="zh-CN" dirty="0">
                <a:solidFill>
                  <a:srgbClr val="FF0000"/>
                </a:solidFill>
              </a:rPr>
              <a:t>-35</a:t>
            </a:r>
            <a:r>
              <a:rPr lang="en-US" altLang="zh-CN" dirty="0"/>
              <a:t> pts in total (out of</a:t>
            </a:r>
            <a:r>
              <a:rPr lang="en-US" altLang="zh-CN" dirty="0">
                <a:solidFill>
                  <a:srgbClr val="FF0000"/>
                </a:solidFill>
              </a:rPr>
              <a:t> 35 </a:t>
            </a:r>
            <a:r>
              <a:rPr lang="en-US" altLang="zh-CN" dirty="0"/>
              <a:t>pts)</a:t>
            </a:r>
          </a:p>
        </p:txBody>
      </p:sp>
    </p:spTree>
    <p:extLst>
      <p:ext uri="{BB962C8B-B14F-4D97-AF65-F5344CB8AC3E}">
        <p14:creationId xmlns:p14="http://schemas.microsoft.com/office/powerpoint/2010/main" val="354495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47D1B1-DB29-4AA8-B0A8-BBD2167BA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F0000"/>
                </a:solidFill>
              </a:rPr>
              <a:t>DO NOT CHEAT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2C71C7-11A1-41C4-AC2E-332927FBE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0"/>
            <a:ext cx="10601326" cy="5157457"/>
          </a:xfrm>
        </p:spPr>
        <p:txBody>
          <a:bodyPr>
            <a:normAutofit/>
          </a:bodyPr>
          <a:lstStyle/>
          <a:p>
            <a:r>
              <a:rPr lang="en-US" altLang="zh-CN" dirty="0"/>
              <a:t>The following behaviors are </a:t>
            </a:r>
            <a:r>
              <a:rPr lang="en-US" altLang="zh-CN" dirty="0">
                <a:solidFill>
                  <a:srgbClr val="FF0000"/>
                </a:solidFill>
              </a:rPr>
              <a:t>considered cheating</a:t>
            </a:r>
            <a:r>
              <a:rPr lang="en-US" altLang="zh-CN" dirty="0"/>
              <a:t> unless permitted:</a:t>
            </a:r>
          </a:p>
          <a:p>
            <a:pPr lvl="1"/>
            <a:r>
              <a:rPr lang="en-US" altLang="zh-CN" dirty="0"/>
              <a:t>Copy and paste code from anybody else.</a:t>
            </a:r>
          </a:p>
          <a:p>
            <a:pPr lvl="1"/>
            <a:r>
              <a:rPr lang="en-US" altLang="zh-CN" dirty="0"/>
              <a:t>Copy and paste code from anybody else, then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some replacements. </a:t>
            </a:r>
          </a:p>
          <a:p>
            <a:r>
              <a:rPr lang="en-US" altLang="zh-CN" dirty="0"/>
              <a:t>You will receive </a:t>
            </a:r>
            <a:r>
              <a:rPr lang="en-US" altLang="zh-CN" dirty="0">
                <a:solidFill>
                  <a:srgbClr val="FF0000"/>
                </a:solidFill>
              </a:rPr>
              <a:t>FAIL</a:t>
            </a:r>
            <a:r>
              <a:rPr lang="en-US" altLang="zh-CN" dirty="0"/>
              <a:t> in the course if you are found cheating.</a:t>
            </a:r>
          </a:p>
        </p:txBody>
      </p:sp>
    </p:spTree>
    <p:extLst>
      <p:ext uri="{BB962C8B-B14F-4D97-AF65-F5344CB8AC3E}">
        <p14:creationId xmlns:p14="http://schemas.microsoft.com/office/powerpoint/2010/main" val="3038561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06C382DD-5BC1-4210-89BB-6BB9C3A4A7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THANK YOU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DE04C3DE-AB49-47F8-AC5D-42D5B1B6D8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2021/9/22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055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B2EBBA-2B98-485B-A613-5A58E6452A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57911"/>
            <a:ext cx="9144000" cy="4247317"/>
          </a:xfrm>
        </p:spPr>
        <p:txBody>
          <a:bodyPr>
            <a:spAutoFit/>
          </a:bodyPr>
          <a:lstStyle/>
          <a:p>
            <a:r>
              <a:rPr lang="en-US" altLang="zh-CN" sz="30000" dirty="0">
                <a:latin typeface="AvantGarde LT Medium" panose="02000803050000020004" pitchFamily="2" charset="0"/>
              </a:rPr>
              <a:t>CPU</a:t>
            </a:r>
            <a:endParaRPr lang="zh-CN" altLang="en-US" sz="30000" dirty="0">
              <a:latin typeface="AvantGarde LT Medium" panose="02000803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095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E054DF-823C-46E2-B0C4-A6B1EAC82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vantGarde LT Medium" panose="02000803050000020004" pitchFamily="2" charset="0"/>
              </a:rPr>
              <a:t>Overview</a:t>
            </a:r>
            <a:endParaRPr lang="zh-CN" altLang="en-US" dirty="0">
              <a:latin typeface="AvantGarde LT Medium" panose="02000803050000020004" pitchFamily="2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123F25-D0B2-495A-BD66-5D28DA308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AvantGarde LT Medium" panose="02000803050000020004" pitchFamily="2" charset="0"/>
              </a:rPr>
              <a:t>Design a CPU with Verilog and run it on an FPGA board</a:t>
            </a:r>
          </a:p>
          <a:p>
            <a:r>
              <a:rPr lang="en-US" altLang="zh-CN" dirty="0">
                <a:solidFill>
                  <a:srgbClr val="FFFF00"/>
                </a:solidFill>
                <a:latin typeface="AvantGarde LT Medium" panose="02000803050000020004" pitchFamily="2" charset="0"/>
              </a:rPr>
              <a:t>100</a:t>
            </a:r>
            <a:r>
              <a:rPr lang="en-US" altLang="zh-CN" dirty="0">
                <a:latin typeface="AvantGarde LT Medium" panose="02000803050000020004" pitchFamily="2" charset="0"/>
              </a:rPr>
              <a:t> pts × </a:t>
            </a:r>
            <a:r>
              <a:rPr lang="en-US" altLang="zh-CN" dirty="0">
                <a:solidFill>
                  <a:srgbClr val="FFFF00"/>
                </a:solidFill>
                <a:latin typeface="AvantGarde LT Medium" panose="02000803050000020004" pitchFamily="2" charset="0"/>
              </a:rPr>
              <a:t>35%</a:t>
            </a:r>
          </a:p>
          <a:p>
            <a:r>
              <a:rPr lang="en-US" altLang="zh-CN" dirty="0">
                <a:latin typeface="AvantGarde LT Medium" panose="02000803050000020004" pitchFamily="2" charset="0"/>
              </a:rPr>
              <a:t>Due by </a:t>
            </a:r>
            <a:r>
              <a:rPr lang="en-US" altLang="zh-CN" dirty="0">
                <a:solidFill>
                  <a:srgbClr val="FFFF00"/>
                </a:solidFill>
                <a:latin typeface="AvantGarde LT Medium" panose="02000803050000020004" pitchFamily="2" charset="0"/>
              </a:rPr>
              <a:t>week 15</a:t>
            </a:r>
            <a:endParaRPr lang="zh-CN" altLang="en-US" dirty="0">
              <a:solidFill>
                <a:srgbClr val="FFFF00"/>
              </a:solidFill>
              <a:latin typeface="AvantGarde LT Medium" panose="02000803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2226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A6D0FD-D29F-474A-811D-0539A8A4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 much can I get if I …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81085B-785E-46B2-8593-40A068824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Implemented a </a:t>
            </a:r>
            <a:r>
              <a:rPr lang="en-US" altLang="zh-CN" dirty="0">
                <a:solidFill>
                  <a:srgbClr val="FFFF00"/>
                </a:solidFill>
              </a:rPr>
              <a:t>sequential</a:t>
            </a:r>
            <a:r>
              <a:rPr lang="en-US" altLang="zh-CN" dirty="0"/>
              <a:t> processor </a:t>
            </a:r>
            <a:r>
              <a:rPr lang="en-US" altLang="zh-CN" dirty="0">
                <a:solidFill>
                  <a:srgbClr val="FFFF00"/>
                </a:solidFill>
              </a:rPr>
              <a:t>on board</a:t>
            </a:r>
          </a:p>
          <a:p>
            <a:endParaRPr lang="en-US" altLang="zh-CN" dirty="0"/>
          </a:p>
          <a:p>
            <a:r>
              <a:rPr lang="en-US" altLang="zh-CN" dirty="0"/>
              <a:t>At most </a:t>
            </a:r>
            <a:r>
              <a:rPr lang="en-US" altLang="zh-CN" dirty="0">
                <a:solidFill>
                  <a:srgbClr val="FFFF00"/>
                </a:solidFill>
              </a:rPr>
              <a:t>30</a:t>
            </a:r>
            <a:r>
              <a:rPr lang="en-US" altLang="zh-CN" dirty="0"/>
              <a:t> pts (out of 100 pts)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3190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A6D0FD-D29F-474A-811D-0539A8A4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 much can I get if I …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81085B-785E-46B2-8593-40A068824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Implemented a </a:t>
            </a:r>
            <a:r>
              <a:rPr lang="en-US" altLang="zh-CN" dirty="0">
                <a:solidFill>
                  <a:srgbClr val="FFFF00"/>
                </a:solidFill>
              </a:rPr>
              <a:t>pipelined</a:t>
            </a:r>
            <a:r>
              <a:rPr lang="en-US" altLang="zh-CN" dirty="0"/>
              <a:t> processor </a:t>
            </a:r>
            <a:r>
              <a:rPr lang="en-US" altLang="zh-CN" dirty="0">
                <a:solidFill>
                  <a:srgbClr val="FFFF00"/>
                </a:solidFill>
              </a:rPr>
              <a:t>on board</a:t>
            </a:r>
          </a:p>
          <a:p>
            <a:r>
              <a:rPr lang="en-US" altLang="zh-CN" dirty="0"/>
              <a:t>Total = Basic pipelining + Advance</a:t>
            </a:r>
          </a:p>
          <a:p>
            <a:r>
              <a:rPr lang="en-US" altLang="zh-CN" dirty="0"/>
              <a:t>Basic pipelining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>
                <a:solidFill>
                  <a:srgbClr val="FFFF00"/>
                </a:solidFill>
              </a:rPr>
              <a:t>3/5-stage pipelining</a:t>
            </a:r>
            <a:r>
              <a:rPr lang="en-US" altLang="zh-CN" dirty="0"/>
              <a:t>: at most </a:t>
            </a:r>
            <a:r>
              <a:rPr lang="en-US" altLang="zh-CN" dirty="0">
                <a:solidFill>
                  <a:srgbClr val="FFFF00"/>
                </a:solidFill>
              </a:rPr>
              <a:t>60</a:t>
            </a:r>
            <a:r>
              <a:rPr lang="en-US" altLang="zh-CN" dirty="0"/>
              <a:t> pts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>
                <a:solidFill>
                  <a:srgbClr val="FFFF00"/>
                </a:solidFill>
              </a:rPr>
              <a:t>More than 5 stage pipelining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CN" dirty="0"/>
              <a:t>Explain the </a:t>
            </a:r>
            <a:r>
              <a:rPr lang="en-US" altLang="zh-CN" dirty="0">
                <a:solidFill>
                  <a:srgbClr val="FFFF00"/>
                </a:solidFill>
              </a:rPr>
              <a:t>reasonableness</a:t>
            </a:r>
            <a:r>
              <a:rPr lang="en-US" altLang="zh-CN" dirty="0"/>
              <a:t> of your implementation: at most </a:t>
            </a:r>
            <a:r>
              <a:rPr lang="en-US" altLang="zh-CN" dirty="0">
                <a:solidFill>
                  <a:srgbClr val="FFFF00"/>
                </a:solidFill>
              </a:rPr>
              <a:t>80</a:t>
            </a:r>
            <a:r>
              <a:rPr lang="en-US" altLang="zh-CN" dirty="0"/>
              <a:t> pts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CN" dirty="0"/>
              <a:t>Else: at most </a:t>
            </a:r>
            <a:r>
              <a:rPr lang="en-US" altLang="zh-CN" dirty="0">
                <a:solidFill>
                  <a:srgbClr val="FFFF00"/>
                </a:solidFill>
              </a:rPr>
              <a:t>60</a:t>
            </a:r>
            <a:r>
              <a:rPr lang="en-US" altLang="zh-CN" dirty="0"/>
              <a:t> pts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6757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A6D0FD-D29F-474A-811D-0539A8A4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 much can I get if I …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81085B-785E-46B2-8593-40A068824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Implemented a </a:t>
            </a:r>
            <a:r>
              <a:rPr lang="en-US" altLang="zh-CN" dirty="0">
                <a:solidFill>
                  <a:srgbClr val="FFFF00"/>
                </a:solidFill>
              </a:rPr>
              <a:t>pipelined</a:t>
            </a:r>
            <a:r>
              <a:rPr lang="en-US" altLang="zh-CN" dirty="0"/>
              <a:t> processor </a:t>
            </a:r>
            <a:r>
              <a:rPr lang="en-US" altLang="zh-CN" dirty="0">
                <a:solidFill>
                  <a:srgbClr val="FFFF00"/>
                </a:solidFill>
              </a:rPr>
              <a:t>on board</a:t>
            </a:r>
          </a:p>
          <a:p>
            <a:r>
              <a:rPr lang="en-US" altLang="zh-CN" dirty="0"/>
              <a:t>Advance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b="1" dirty="0"/>
              <a:t>Customized</a:t>
            </a:r>
            <a:r>
              <a:rPr lang="en-US" altLang="zh-CN" b="1" dirty="0">
                <a:solidFill>
                  <a:srgbClr val="FFFF00"/>
                </a:solidFill>
              </a:rPr>
              <a:t> big.LITTLE</a:t>
            </a:r>
            <a:r>
              <a:rPr lang="en-US" altLang="zh-CN" dirty="0"/>
              <a:t>: at most </a:t>
            </a:r>
            <a:r>
              <a:rPr lang="en-US" altLang="zh-CN" dirty="0">
                <a:solidFill>
                  <a:srgbClr val="FFFF00"/>
                </a:solidFill>
              </a:rPr>
              <a:t>60</a:t>
            </a:r>
            <a:r>
              <a:rPr lang="en-US" altLang="zh-CN" dirty="0"/>
              <a:t> pts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CN" dirty="0"/>
              <a:t>Only </a:t>
            </a:r>
            <a:r>
              <a:rPr lang="en-US" altLang="zh-CN" dirty="0">
                <a:solidFill>
                  <a:srgbClr val="FFFF00"/>
                </a:solidFill>
              </a:rPr>
              <a:t>ISA </a:t>
            </a:r>
            <a:r>
              <a:rPr lang="en-US" altLang="zh-CN" dirty="0"/>
              <a:t>difference: at most </a:t>
            </a:r>
            <a:r>
              <a:rPr lang="en-US" altLang="zh-CN" dirty="0">
                <a:solidFill>
                  <a:srgbClr val="FFFF00"/>
                </a:solidFill>
              </a:rPr>
              <a:t>10</a:t>
            </a:r>
            <a:r>
              <a:rPr lang="en-US" altLang="zh-CN" dirty="0"/>
              <a:t> pts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CN" dirty="0"/>
              <a:t>Different </a:t>
            </a:r>
            <a:r>
              <a:rPr lang="en-US" altLang="zh-CN" dirty="0">
                <a:solidFill>
                  <a:srgbClr val="FFFF00"/>
                </a:solidFill>
              </a:rPr>
              <a:t>ISA</a:t>
            </a:r>
            <a:r>
              <a:rPr lang="en-US" altLang="zh-CN" dirty="0"/>
              <a:t> and </a:t>
            </a:r>
            <a:r>
              <a:rPr lang="en-US" altLang="zh-CN" dirty="0">
                <a:solidFill>
                  <a:srgbClr val="FFFF00"/>
                </a:solidFill>
              </a:rPr>
              <a:t>cache</a:t>
            </a:r>
            <a:r>
              <a:rPr lang="en-US" altLang="zh-CN" dirty="0"/>
              <a:t> design only: at most </a:t>
            </a:r>
            <a:r>
              <a:rPr lang="en-US" altLang="zh-CN" dirty="0">
                <a:solidFill>
                  <a:srgbClr val="FFFF00"/>
                </a:solidFill>
              </a:rPr>
              <a:t>15</a:t>
            </a:r>
            <a:r>
              <a:rPr lang="en-US" altLang="zh-CN" dirty="0"/>
              <a:t> pts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zh-CN" dirty="0"/>
              <a:t>Not able to explain why your design is efficient dealing with I/O intensive tasks: at most </a:t>
            </a:r>
            <a:r>
              <a:rPr lang="en-US" altLang="zh-CN" dirty="0">
                <a:solidFill>
                  <a:srgbClr val="FFFF00"/>
                </a:solidFill>
              </a:rPr>
              <a:t>20</a:t>
            </a:r>
            <a:r>
              <a:rPr lang="en-US" altLang="zh-CN" dirty="0"/>
              <a:t> pts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Customized</a:t>
            </a:r>
            <a:r>
              <a:rPr lang="en-US" altLang="zh-CN" dirty="0">
                <a:solidFill>
                  <a:srgbClr val="FFFF00"/>
                </a:solidFill>
              </a:rPr>
              <a:t> bus design</a:t>
            </a:r>
            <a:r>
              <a:rPr lang="en-US" altLang="zh-CN" dirty="0"/>
              <a:t>: at most </a:t>
            </a:r>
            <a:r>
              <a:rPr lang="en-US" altLang="zh-CN" dirty="0">
                <a:solidFill>
                  <a:srgbClr val="FFFF00"/>
                </a:solidFill>
              </a:rPr>
              <a:t>50</a:t>
            </a:r>
            <a:r>
              <a:rPr lang="en-US" altLang="zh-CN" dirty="0"/>
              <a:t> pts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Customized</a:t>
            </a:r>
            <a:r>
              <a:rPr lang="en-US" altLang="zh-CN" dirty="0">
                <a:solidFill>
                  <a:srgbClr val="FFFF00"/>
                </a:solidFill>
              </a:rPr>
              <a:t> cache coherence protocol</a:t>
            </a:r>
            <a:r>
              <a:rPr lang="en-US" altLang="zh-CN" dirty="0"/>
              <a:t>: at most </a:t>
            </a:r>
            <a:r>
              <a:rPr lang="en-US" altLang="zh-CN" dirty="0">
                <a:solidFill>
                  <a:srgbClr val="FFFF00"/>
                </a:solidFill>
              </a:rPr>
              <a:t>40</a:t>
            </a:r>
            <a:r>
              <a:rPr lang="en-US" altLang="zh-CN" dirty="0"/>
              <a:t> pts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Customized </a:t>
            </a:r>
            <a:r>
              <a:rPr lang="en-US" altLang="zh-CN" dirty="0">
                <a:solidFill>
                  <a:srgbClr val="FFFF00"/>
                </a:solidFill>
              </a:rPr>
              <a:t>cache</a:t>
            </a:r>
            <a:r>
              <a:rPr lang="en-US" altLang="zh-CN" dirty="0"/>
              <a:t> architecture: at most </a:t>
            </a:r>
            <a:r>
              <a:rPr lang="en-US" altLang="zh-CN" dirty="0">
                <a:solidFill>
                  <a:srgbClr val="FFFF00"/>
                </a:solidFill>
              </a:rPr>
              <a:t>30</a:t>
            </a:r>
            <a:r>
              <a:rPr lang="en-US" altLang="zh-CN" dirty="0"/>
              <a:t> pts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>
                <a:solidFill>
                  <a:srgbClr val="FFFF00"/>
                </a:solidFill>
              </a:rPr>
              <a:t>Harvard </a:t>
            </a:r>
            <a:r>
              <a:rPr lang="en-US" altLang="zh-CN" dirty="0"/>
              <a:t>/</a:t>
            </a:r>
            <a:r>
              <a:rPr lang="en-US" altLang="zh-CN" dirty="0">
                <a:solidFill>
                  <a:srgbClr val="FFFF00"/>
                </a:solidFill>
              </a:rPr>
              <a:t> von Neumann </a:t>
            </a:r>
            <a:r>
              <a:rPr lang="en-US" altLang="zh-CN" dirty="0"/>
              <a:t>architecture: at most </a:t>
            </a:r>
            <a:r>
              <a:rPr lang="en-US" altLang="zh-CN" dirty="0">
                <a:solidFill>
                  <a:srgbClr val="FFFF00"/>
                </a:solidFill>
              </a:rPr>
              <a:t>10</a:t>
            </a:r>
            <a:r>
              <a:rPr lang="en-US" altLang="zh-CN" dirty="0"/>
              <a:t> pts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242345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A6D0FD-D29F-474A-811D-0539A8A4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 much can I get if I …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81085B-785E-46B2-8593-40A068824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Implemented an </a:t>
            </a:r>
            <a:r>
              <a:rPr lang="en-US" altLang="zh-CN" dirty="0">
                <a:solidFill>
                  <a:srgbClr val="FFFF00"/>
                </a:solidFill>
              </a:rPr>
              <a:t>out-of-order execution</a:t>
            </a:r>
            <a:r>
              <a:rPr lang="en-US" altLang="zh-CN" dirty="0"/>
              <a:t> processor </a:t>
            </a:r>
            <a:r>
              <a:rPr lang="en-US" altLang="zh-CN" dirty="0">
                <a:solidFill>
                  <a:srgbClr val="FFFF00"/>
                </a:solidFill>
              </a:rPr>
              <a:t>on board</a:t>
            </a:r>
          </a:p>
          <a:p>
            <a:r>
              <a:rPr lang="en-US" altLang="zh-CN" dirty="0"/>
              <a:t>Have a complete </a:t>
            </a:r>
            <a:r>
              <a:rPr lang="en-US" altLang="zh-CN" dirty="0">
                <a:solidFill>
                  <a:srgbClr val="FFFF00"/>
                </a:solidFill>
              </a:rPr>
              <a:t>write buffer </a:t>
            </a:r>
            <a:r>
              <a:rPr lang="en-US" altLang="zh-CN" dirty="0"/>
              <a:t>and can handle all </a:t>
            </a:r>
            <a:r>
              <a:rPr lang="en-US" altLang="zh-CN" dirty="0">
                <a:solidFill>
                  <a:srgbClr val="FFFF00"/>
                </a:solidFill>
              </a:rPr>
              <a:t>hazards</a:t>
            </a:r>
            <a:r>
              <a:rPr lang="en-US" altLang="zh-CN" dirty="0"/>
              <a:t> correctly: at most </a:t>
            </a:r>
            <a:r>
              <a:rPr lang="en-US" altLang="zh-CN" dirty="0">
                <a:solidFill>
                  <a:srgbClr val="FFFF00"/>
                </a:solidFill>
              </a:rPr>
              <a:t>100</a:t>
            </a:r>
            <a:r>
              <a:rPr lang="en-US" altLang="zh-CN" dirty="0"/>
              <a:t> pts</a:t>
            </a:r>
          </a:p>
          <a:p>
            <a:r>
              <a:rPr lang="en-US" altLang="zh-CN" dirty="0"/>
              <a:t>And </a:t>
            </a:r>
            <a:r>
              <a:rPr lang="en-US" altLang="zh-CN" dirty="0">
                <a:solidFill>
                  <a:srgbClr val="FFFF00"/>
                </a:solidFill>
              </a:rPr>
              <a:t>support multi-core</a:t>
            </a:r>
            <a:r>
              <a:rPr lang="en-US" altLang="zh-CN" dirty="0"/>
              <a:t>: at most </a:t>
            </a:r>
            <a:r>
              <a:rPr lang="en-US" altLang="zh-CN" dirty="0">
                <a:solidFill>
                  <a:srgbClr val="FFFF00"/>
                </a:solidFill>
              </a:rPr>
              <a:t>150</a:t>
            </a:r>
            <a:r>
              <a:rPr lang="en-US" altLang="zh-CN" dirty="0"/>
              <a:t> pts</a:t>
            </a:r>
          </a:p>
          <a:p>
            <a:r>
              <a:rPr lang="en-US" altLang="zh-CN" dirty="0"/>
              <a:t>Customized </a:t>
            </a:r>
            <a:r>
              <a:rPr lang="en-US" altLang="zh-CN" dirty="0">
                <a:solidFill>
                  <a:srgbClr val="FFFF00"/>
                </a:solidFill>
              </a:rPr>
              <a:t>big.LITTLE</a:t>
            </a:r>
            <a:r>
              <a:rPr lang="en-US" altLang="zh-CN" dirty="0"/>
              <a:t>: same as before</a:t>
            </a:r>
          </a:p>
        </p:txBody>
      </p:sp>
    </p:spTree>
    <p:extLst>
      <p:ext uri="{BB962C8B-B14F-4D97-AF65-F5344CB8AC3E}">
        <p14:creationId xmlns:p14="http://schemas.microsoft.com/office/powerpoint/2010/main" val="3846860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972C0D-FBA3-4083-B801-D305D395E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Bonus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186C31-C862-4223-9AA8-92351A635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FC000"/>
                </a:solidFill>
              </a:rPr>
              <a:t>200</a:t>
            </a:r>
            <a:r>
              <a:rPr lang="en-US" altLang="zh-CN" dirty="0"/>
              <a:t> pts!! If an OS image can run on your CPU.</a:t>
            </a:r>
          </a:p>
          <a:p>
            <a:r>
              <a:rPr lang="en-US" altLang="zh-CN" dirty="0"/>
              <a:t>Support privileged ISA: </a:t>
            </a:r>
            <a:r>
              <a:rPr lang="en-US" altLang="zh-CN" dirty="0">
                <a:solidFill>
                  <a:srgbClr val="FFFF00"/>
                </a:solidFill>
              </a:rPr>
              <a:t>20</a:t>
            </a:r>
            <a:r>
              <a:rPr lang="en-US" altLang="zh-CN" dirty="0"/>
              <a:t> pts</a:t>
            </a:r>
          </a:p>
        </p:txBody>
      </p:sp>
    </p:spTree>
    <p:extLst>
      <p:ext uri="{BB962C8B-B14F-4D97-AF65-F5344CB8AC3E}">
        <p14:creationId xmlns:p14="http://schemas.microsoft.com/office/powerpoint/2010/main" val="3193852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A9DA61-6AA7-4CC5-B307-BC756A43E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Periodic inspection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73039E-2CF9-4EFD-BB3B-8F9729990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Every 2 weeks starting from Week 6 to make sure you are doing something</a:t>
            </a:r>
          </a:p>
          <a:p>
            <a:r>
              <a:rPr lang="en-US" altLang="zh-CN" dirty="0"/>
              <a:t>No more than </a:t>
            </a:r>
            <a:r>
              <a:rPr lang="en-US" altLang="zh-CN" dirty="0">
                <a:solidFill>
                  <a:srgbClr val="FF0000"/>
                </a:solidFill>
              </a:rPr>
              <a:t>-1 </a:t>
            </a:r>
            <a:r>
              <a:rPr lang="en-US" altLang="zh-CN" dirty="0"/>
              <a:t>pts in total (out of </a:t>
            </a:r>
            <a:r>
              <a:rPr lang="en-US" altLang="zh-CN" dirty="0">
                <a:solidFill>
                  <a:srgbClr val="FF0000"/>
                </a:solidFill>
              </a:rPr>
              <a:t>35</a:t>
            </a:r>
            <a:r>
              <a:rPr lang="en-US" altLang="zh-CN" dirty="0"/>
              <a:t> pts)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1907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2">
      <a:dk1>
        <a:srgbClr val="FFFFFF"/>
      </a:dk1>
      <a:lt1>
        <a:srgbClr val="00000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vantGarde LT Medium"/>
        <a:ea typeface="AvantGarde LT Medium"/>
        <a:cs typeface=""/>
      </a:majorFont>
      <a:minorFont>
        <a:latin typeface="AvantGarde LT Medium"/>
        <a:ea typeface="AvantGarde LT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1189</TotalTime>
  <Words>378</Words>
  <Application>Microsoft Office PowerPoint</Application>
  <PresentationFormat>宽屏</PresentationFormat>
  <Paragraphs>51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Arial</vt:lpstr>
      <vt:lpstr>AvantGarde LT Medium</vt:lpstr>
      <vt:lpstr>Office 主题​​</vt:lpstr>
      <vt:lpstr>PowerPoint 演示文稿</vt:lpstr>
      <vt:lpstr>CPU</vt:lpstr>
      <vt:lpstr>Overview</vt:lpstr>
      <vt:lpstr>How much can I get if I …</vt:lpstr>
      <vt:lpstr>How much can I get if I …</vt:lpstr>
      <vt:lpstr>How much can I get if I …</vt:lpstr>
      <vt:lpstr>How much can I get if I …</vt:lpstr>
      <vt:lpstr>Bonus</vt:lpstr>
      <vt:lpstr>Periodic inspection</vt:lpstr>
      <vt:lpstr>Overdue penalty</vt:lpstr>
      <vt:lpstr>DO NOT CHEAT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CPU</dc:title>
  <cp:lastModifiedBy>晨曦</cp:lastModifiedBy>
  <cp:revision>5</cp:revision>
  <dcterms:created xsi:type="dcterms:W3CDTF">2021-09-20T03:53:59Z</dcterms:created>
  <dcterms:modified xsi:type="dcterms:W3CDTF">2021-09-22T00:28:01Z</dcterms:modified>
</cp:coreProperties>
</file>

<file path=docProps/thumbnail.jpeg>
</file>